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Georgia" panose="02040502050405020303" pitchFamily="18"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c93f4a8c0d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c93f4a8c0d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c93f4a8c0d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c93f4a8c0d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93f4a8c0d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93f4a8c0d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c93f4a8c0d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c93f4a8c0d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c93f4a8c0d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c93f4a8c0d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c93f4a8c0d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c93f4a8c0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c93f4a8c0d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c93f4a8c0d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c93f4a8c0d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c93f4a8c0d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c93f4a8c0d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c93f4a8c0d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c93f4a8c0d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c93f4a8c0d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c93f4a8c0d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c93f4a8c0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c93f4a8c0d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c93f4a8c0d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c93f4a8c0d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c93f4a8c0d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c93f4a8c0d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c93f4a8c0d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c93f4a8c0d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c93f4a8c0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c93f4a8c0d_0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c93f4a8c0d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93f4a8c0d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c93f4a8c0d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c93f4a8c0d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c93f4a8c0d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c93f4a8c0d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c93f4a8c0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c93f4a8c0d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c93f4a8c0d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93f4a8c0d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c93f4a8c0d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93f4a8c0d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93f4a8c0d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52125" y="601525"/>
            <a:ext cx="55509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Proyecto de programación paralela</a:t>
            </a:r>
            <a:endParaRPr/>
          </a:p>
        </p:txBody>
      </p:sp>
      <p:sp>
        <p:nvSpPr>
          <p:cNvPr id="135" name="Google Shape;135;p13"/>
          <p:cNvSpPr txBox="1">
            <a:spLocks noGrp="1"/>
          </p:cNvSpPr>
          <p:nvPr>
            <p:ph type="subTitle" idx="1"/>
          </p:nvPr>
        </p:nvSpPr>
        <p:spPr>
          <a:xfrm>
            <a:off x="3457850" y="2065650"/>
            <a:ext cx="42411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800">
                <a:solidFill>
                  <a:srgbClr val="F1C232"/>
                </a:solidFill>
                <a:latin typeface="Times New Roman"/>
                <a:ea typeface="Times New Roman"/>
                <a:cs typeface="Times New Roman"/>
                <a:sym typeface="Times New Roman"/>
              </a:rPr>
              <a:t>Problema de las n reinas</a:t>
            </a:r>
            <a:endParaRPr sz="2800">
              <a:solidFill>
                <a:srgbClr val="F1C232"/>
              </a:solidFill>
              <a:latin typeface="Times New Roman"/>
              <a:ea typeface="Times New Roman"/>
              <a:cs typeface="Times New Roman"/>
              <a:sym typeface="Times New Roman"/>
            </a:endParaRPr>
          </a:p>
        </p:txBody>
      </p:sp>
      <p:sp>
        <p:nvSpPr>
          <p:cNvPr id="136" name="Google Shape;136;p13"/>
          <p:cNvSpPr txBox="1"/>
          <p:nvPr/>
        </p:nvSpPr>
        <p:spPr>
          <a:xfrm>
            <a:off x="5304786" y="3204909"/>
            <a:ext cx="3668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solidFill>
                  <a:schemeClr val="lt1"/>
                </a:solidFill>
              </a:rPr>
              <a:t>- Troncoso González Carlos Andrés</a:t>
            </a:r>
          </a:p>
          <a:p>
            <a:pPr marL="0" lvl="0" indent="0" algn="l" rtl="0">
              <a:spcBef>
                <a:spcPts val="0"/>
              </a:spcBef>
              <a:spcAft>
                <a:spcPts val="0"/>
              </a:spcAft>
              <a:buNone/>
            </a:pPr>
            <a:r>
              <a:rPr lang="es-MX" dirty="0">
                <a:solidFill>
                  <a:schemeClr val="lt1"/>
                </a:solidFill>
              </a:rPr>
              <a:t>- Vences Santillán Carlos Eduardo </a:t>
            </a:r>
          </a:p>
          <a:p>
            <a:pPr marL="0" lvl="0" indent="0" algn="l" rtl="0">
              <a:spcBef>
                <a:spcPts val="0"/>
              </a:spcBef>
              <a:spcAft>
                <a:spcPts val="0"/>
              </a:spcAft>
              <a:buNone/>
            </a:pPr>
            <a:r>
              <a:rPr lang="es-MX" dirty="0">
                <a:solidFill>
                  <a:schemeClr val="lt1"/>
                </a:solidFill>
              </a:rPr>
              <a:t>- Villagrán Segura Denisse Abril </a:t>
            </a:r>
            <a:endParaRPr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Formas de comunicación</a:t>
            </a:r>
            <a:endParaRPr sz="2700" b="1"/>
          </a:p>
        </p:txBody>
      </p:sp>
      <p:sp>
        <p:nvSpPr>
          <p:cNvPr id="218" name="Google Shape;218;p22"/>
          <p:cNvSpPr txBox="1">
            <a:spLocks noGrp="1"/>
          </p:cNvSpPr>
          <p:nvPr>
            <p:ph type="body" idx="1"/>
          </p:nvPr>
        </p:nvSpPr>
        <p:spPr>
          <a:xfrm>
            <a:off x="555825" y="1518325"/>
            <a:ext cx="24675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FF0000"/>
                </a:solidFill>
                <a:latin typeface="Georgia"/>
                <a:ea typeface="Georgia"/>
                <a:cs typeface="Georgia"/>
                <a:sym typeface="Georgia"/>
              </a:rPr>
              <a:t>Versión “100 paralelo” </a:t>
            </a:r>
            <a:endParaRPr sz="1600">
              <a:solidFill>
                <a:srgbClr val="FF0000"/>
              </a:solidFill>
              <a:latin typeface="Georgia"/>
              <a:ea typeface="Georgia"/>
              <a:cs typeface="Georgia"/>
              <a:sym typeface="Georgia"/>
            </a:endParaRPr>
          </a:p>
        </p:txBody>
      </p:sp>
      <p:sp>
        <p:nvSpPr>
          <p:cNvPr id="219" name="Google Shape;219;p22"/>
          <p:cNvSpPr txBox="1">
            <a:spLocks noGrp="1"/>
          </p:cNvSpPr>
          <p:nvPr>
            <p:ph type="body" idx="1"/>
          </p:nvPr>
        </p:nvSpPr>
        <p:spPr>
          <a:xfrm>
            <a:off x="3130563" y="1900313"/>
            <a:ext cx="2645400" cy="585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s" sz="1600">
                <a:solidFill>
                  <a:srgbClr val="FFFF00"/>
                </a:solidFill>
                <a:latin typeface="Georgia"/>
                <a:ea typeface="Georgia"/>
                <a:cs typeface="Georgia"/>
                <a:sym typeface="Georgia"/>
              </a:rPr>
              <a:t>Versión “Híbrido limitado” </a:t>
            </a:r>
            <a:endParaRPr sz="1600">
              <a:solidFill>
                <a:srgbClr val="FFFF00"/>
              </a:solidFill>
              <a:latin typeface="Georgia"/>
              <a:ea typeface="Georgia"/>
              <a:cs typeface="Georgia"/>
              <a:sym typeface="Georgia"/>
            </a:endParaRPr>
          </a:p>
        </p:txBody>
      </p:sp>
      <p:sp>
        <p:nvSpPr>
          <p:cNvPr id="220" name="Google Shape;220;p22"/>
          <p:cNvSpPr txBox="1">
            <a:spLocks noGrp="1"/>
          </p:cNvSpPr>
          <p:nvPr>
            <p:ph type="body" idx="1"/>
          </p:nvPr>
        </p:nvSpPr>
        <p:spPr>
          <a:xfrm>
            <a:off x="6084775" y="1445775"/>
            <a:ext cx="25899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00FF00"/>
                </a:solidFill>
                <a:latin typeface="Georgia"/>
                <a:ea typeface="Georgia"/>
                <a:cs typeface="Georgia"/>
                <a:sym typeface="Georgia"/>
              </a:rPr>
              <a:t>Versión “Concurrente” </a:t>
            </a:r>
            <a:endParaRPr sz="1600">
              <a:solidFill>
                <a:srgbClr val="00FF00"/>
              </a:solidFill>
              <a:latin typeface="Georgia"/>
              <a:ea typeface="Georgia"/>
              <a:cs typeface="Georgia"/>
              <a:sym typeface="Georgia"/>
            </a:endParaRPr>
          </a:p>
        </p:txBody>
      </p:sp>
      <p:pic>
        <p:nvPicPr>
          <p:cNvPr id="221" name="Google Shape;221;p22"/>
          <p:cNvPicPr preferRelativeResize="0"/>
          <p:nvPr/>
        </p:nvPicPr>
        <p:blipFill>
          <a:blip r:embed="rId3">
            <a:alphaModFix/>
          </a:blip>
          <a:stretch>
            <a:fillRect/>
          </a:stretch>
        </p:blipFill>
        <p:spPr>
          <a:xfrm>
            <a:off x="555825" y="2199375"/>
            <a:ext cx="2038350" cy="2353075"/>
          </a:xfrm>
          <a:prstGeom prst="rect">
            <a:avLst/>
          </a:prstGeom>
          <a:noFill/>
          <a:ln>
            <a:noFill/>
          </a:ln>
        </p:spPr>
      </p:pic>
      <p:pic>
        <p:nvPicPr>
          <p:cNvPr id="222" name="Google Shape;222;p22"/>
          <p:cNvPicPr preferRelativeResize="0"/>
          <p:nvPr/>
        </p:nvPicPr>
        <p:blipFill>
          <a:blip r:embed="rId4">
            <a:alphaModFix/>
          </a:blip>
          <a:stretch>
            <a:fillRect/>
          </a:stretch>
        </p:blipFill>
        <p:spPr>
          <a:xfrm>
            <a:off x="6338350" y="2361488"/>
            <a:ext cx="2038350" cy="2028825"/>
          </a:xfrm>
          <a:prstGeom prst="rect">
            <a:avLst/>
          </a:prstGeom>
          <a:noFill/>
          <a:ln>
            <a:noFill/>
          </a:ln>
        </p:spPr>
      </p:pic>
      <p:pic>
        <p:nvPicPr>
          <p:cNvPr id="223" name="Google Shape;223;p22"/>
          <p:cNvPicPr preferRelativeResize="0"/>
          <p:nvPr/>
        </p:nvPicPr>
        <p:blipFill>
          <a:blip r:embed="rId5">
            <a:alphaModFix/>
          </a:blip>
          <a:stretch>
            <a:fillRect/>
          </a:stretch>
        </p:blipFill>
        <p:spPr>
          <a:xfrm>
            <a:off x="3130575" y="2647253"/>
            <a:ext cx="2467500" cy="179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Granularidad</a:t>
            </a:r>
            <a:endParaRPr sz="2700" b="1"/>
          </a:p>
        </p:txBody>
      </p:sp>
      <p:sp>
        <p:nvSpPr>
          <p:cNvPr id="229" name="Google Shape;229;p23"/>
          <p:cNvSpPr txBox="1">
            <a:spLocks noGrp="1"/>
          </p:cNvSpPr>
          <p:nvPr>
            <p:ph type="body" idx="1"/>
          </p:nvPr>
        </p:nvSpPr>
        <p:spPr>
          <a:xfrm>
            <a:off x="555825" y="1518325"/>
            <a:ext cx="24675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FF0000"/>
                </a:solidFill>
                <a:latin typeface="Georgia"/>
                <a:ea typeface="Georgia"/>
                <a:cs typeface="Georgia"/>
                <a:sym typeface="Georgia"/>
              </a:rPr>
              <a:t>Versión “100 paralelo” </a:t>
            </a:r>
            <a:endParaRPr sz="1600">
              <a:solidFill>
                <a:srgbClr val="FF0000"/>
              </a:solidFill>
              <a:latin typeface="Georgia"/>
              <a:ea typeface="Georgia"/>
              <a:cs typeface="Georgia"/>
              <a:sym typeface="Georgia"/>
            </a:endParaRPr>
          </a:p>
        </p:txBody>
      </p:sp>
      <p:sp>
        <p:nvSpPr>
          <p:cNvPr id="230" name="Google Shape;230;p23"/>
          <p:cNvSpPr txBox="1">
            <a:spLocks noGrp="1"/>
          </p:cNvSpPr>
          <p:nvPr>
            <p:ph type="body" idx="1"/>
          </p:nvPr>
        </p:nvSpPr>
        <p:spPr>
          <a:xfrm>
            <a:off x="3130563" y="1718063"/>
            <a:ext cx="2645400" cy="585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s" sz="1600">
                <a:solidFill>
                  <a:srgbClr val="FFFF00"/>
                </a:solidFill>
                <a:latin typeface="Georgia"/>
                <a:ea typeface="Georgia"/>
                <a:cs typeface="Georgia"/>
                <a:sym typeface="Georgia"/>
              </a:rPr>
              <a:t>Versión “Híbrido limitado” </a:t>
            </a:r>
            <a:endParaRPr sz="1600">
              <a:solidFill>
                <a:srgbClr val="FFFF00"/>
              </a:solidFill>
              <a:latin typeface="Georgia"/>
              <a:ea typeface="Georgia"/>
              <a:cs typeface="Georgia"/>
              <a:sym typeface="Georgia"/>
            </a:endParaRPr>
          </a:p>
        </p:txBody>
      </p:sp>
      <p:sp>
        <p:nvSpPr>
          <p:cNvPr id="231" name="Google Shape;231;p23"/>
          <p:cNvSpPr txBox="1">
            <a:spLocks noGrp="1"/>
          </p:cNvSpPr>
          <p:nvPr>
            <p:ph type="body" idx="1"/>
          </p:nvPr>
        </p:nvSpPr>
        <p:spPr>
          <a:xfrm>
            <a:off x="6084775" y="1445775"/>
            <a:ext cx="25899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00FF00"/>
                </a:solidFill>
                <a:latin typeface="Georgia"/>
                <a:ea typeface="Georgia"/>
                <a:cs typeface="Georgia"/>
                <a:sym typeface="Georgia"/>
              </a:rPr>
              <a:t>Versión “Concurrente” </a:t>
            </a:r>
            <a:endParaRPr sz="1600">
              <a:solidFill>
                <a:srgbClr val="00FF00"/>
              </a:solidFill>
              <a:latin typeface="Georgia"/>
              <a:ea typeface="Georgia"/>
              <a:cs typeface="Georgia"/>
              <a:sym typeface="Georgia"/>
            </a:endParaRPr>
          </a:p>
        </p:txBody>
      </p:sp>
      <p:pic>
        <p:nvPicPr>
          <p:cNvPr id="232" name="Google Shape;232;p23"/>
          <p:cNvPicPr preferRelativeResize="0"/>
          <p:nvPr/>
        </p:nvPicPr>
        <p:blipFill>
          <a:blip r:embed="rId3">
            <a:alphaModFix/>
          </a:blip>
          <a:stretch>
            <a:fillRect/>
          </a:stretch>
        </p:blipFill>
        <p:spPr>
          <a:xfrm>
            <a:off x="6312950" y="2272700"/>
            <a:ext cx="2467499" cy="1810990"/>
          </a:xfrm>
          <a:prstGeom prst="rect">
            <a:avLst/>
          </a:prstGeom>
          <a:noFill/>
          <a:ln>
            <a:noFill/>
          </a:ln>
        </p:spPr>
      </p:pic>
      <p:pic>
        <p:nvPicPr>
          <p:cNvPr id="233" name="Google Shape;233;p23"/>
          <p:cNvPicPr preferRelativeResize="0"/>
          <p:nvPr/>
        </p:nvPicPr>
        <p:blipFill>
          <a:blip r:embed="rId4">
            <a:alphaModFix/>
          </a:blip>
          <a:stretch>
            <a:fillRect/>
          </a:stretch>
        </p:blipFill>
        <p:spPr>
          <a:xfrm>
            <a:off x="618150" y="2153624"/>
            <a:ext cx="1823576" cy="2513999"/>
          </a:xfrm>
          <a:prstGeom prst="rect">
            <a:avLst/>
          </a:prstGeom>
          <a:noFill/>
          <a:ln>
            <a:noFill/>
          </a:ln>
        </p:spPr>
      </p:pic>
      <p:pic>
        <p:nvPicPr>
          <p:cNvPr id="234" name="Google Shape;234;p23"/>
          <p:cNvPicPr preferRelativeResize="0"/>
          <p:nvPr/>
        </p:nvPicPr>
        <p:blipFill rotWithShape="1">
          <a:blip r:embed="rId5">
            <a:alphaModFix/>
          </a:blip>
          <a:srcRect b="18046"/>
          <a:stretch/>
        </p:blipFill>
        <p:spPr>
          <a:xfrm>
            <a:off x="2772188" y="2456248"/>
            <a:ext cx="3210301" cy="192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Balance de carga</a:t>
            </a:r>
            <a:endParaRPr sz="2700" b="1"/>
          </a:p>
        </p:txBody>
      </p:sp>
      <p:sp>
        <p:nvSpPr>
          <p:cNvPr id="240" name="Google Shape;240;p24"/>
          <p:cNvSpPr txBox="1">
            <a:spLocks noGrp="1"/>
          </p:cNvSpPr>
          <p:nvPr>
            <p:ph type="body" idx="1"/>
          </p:nvPr>
        </p:nvSpPr>
        <p:spPr>
          <a:xfrm>
            <a:off x="555825" y="1518325"/>
            <a:ext cx="24675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FF0000"/>
                </a:solidFill>
                <a:latin typeface="Georgia"/>
                <a:ea typeface="Georgia"/>
                <a:cs typeface="Georgia"/>
                <a:sym typeface="Georgia"/>
              </a:rPr>
              <a:t>Versión “100 paralelo” </a:t>
            </a:r>
            <a:endParaRPr sz="1600">
              <a:solidFill>
                <a:srgbClr val="FF0000"/>
              </a:solidFill>
              <a:latin typeface="Georgia"/>
              <a:ea typeface="Georgia"/>
              <a:cs typeface="Georgia"/>
              <a:sym typeface="Georgia"/>
            </a:endParaRPr>
          </a:p>
        </p:txBody>
      </p:sp>
      <p:sp>
        <p:nvSpPr>
          <p:cNvPr id="241" name="Google Shape;241;p24"/>
          <p:cNvSpPr txBox="1">
            <a:spLocks noGrp="1"/>
          </p:cNvSpPr>
          <p:nvPr>
            <p:ph type="body" idx="1"/>
          </p:nvPr>
        </p:nvSpPr>
        <p:spPr>
          <a:xfrm>
            <a:off x="3110313" y="1518313"/>
            <a:ext cx="2645400" cy="585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s" sz="1600">
                <a:solidFill>
                  <a:srgbClr val="FFFF00"/>
                </a:solidFill>
                <a:latin typeface="Georgia"/>
                <a:ea typeface="Georgia"/>
                <a:cs typeface="Georgia"/>
                <a:sym typeface="Georgia"/>
              </a:rPr>
              <a:t>Versión “Híbrido limitado” </a:t>
            </a:r>
            <a:endParaRPr sz="1600">
              <a:solidFill>
                <a:srgbClr val="FFFF00"/>
              </a:solidFill>
              <a:latin typeface="Georgia"/>
              <a:ea typeface="Georgia"/>
              <a:cs typeface="Georgia"/>
              <a:sym typeface="Georgia"/>
            </a:endParaRPr>
          </a:p>
        </p:txBody>
      </p:sp>
      <p:sp>
        <p:nvSpPr>
          <p:cNvPr id="242" name="Google Shape;242;p24"/>
          <p:cNvSpPr txBox="1">
            <a:spLocks noGrp="1"/>
          </p:cNvSpPr>
          <p:nvPr>
            <p:ph type="body" idx="1"/>
          </p:nvPr>
        </p:nvSpPr>
        <p:spPr>
          <a:xfrm>
            <a:off x="6084775" y="1518325"/>
            <a:ext cx="25899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00FF00"/>
                </a:solidFill>
                <a:latin typeface="Georgia"/>
                <a:ea typeface="Georgia"/>
                <a:cs typeface="Georgia"/>
                <a:sym typeface="Georgia"/>
              </a:rPr>
              <a:t>Versión “Concurrente” </a:t>
            </a:r>
            <a:endParaRPr sz="1600">
              <a:solidFill>
                <a:srgbClr val="00FF00"/>
              </a:solidFill>
              <a:latin typeface="Georgia"/>
              <a:ea typeface="Georgia"/>
              <a:cs typeface="Georgia"/>
              <a:sym typeface="Georgia"/>
            </a:endParaRPr>
          </a:p>
        </p:txBody>
      </p:sp>
      <p:pic>
        <p:nvPicPr>
          <p:cNvPr id="243" name="Google Shape;243;p24"/>
          <p:cNvPicPr preferRelativeResize="0"/>
          <p:nvPr/>
        </p:nvPicPr>
        <p:blipFill>
          <a:blip r:embed="rId3">
            <a:alphaModFix/>
          </a:blip>
          <a:stretch>
            <a:fillRect/>
          </a:stretch>
        </p:blipFill>
        <p:spPr>
          <a:xfrm>
            <a:off x="982125" y="2289625"/>
            <a:ext cx="3329900" cy="2378475"/>
          </a:xfrm>
          <a:prstGeom prst="rect">
            <a:avLst/>
          </a:prstGeom>
          <a:noFill/>
          <a:ln>
            <a:noFill/>
          </a:ln>
        </p:spPr>
      </p:pic>
      <p:pic>
        <p:nvPicPr>
          <p:cNvPr id="244" name="Google Shape;244;p24"/>
          <p:cNvPicPr preferRelativeResize="0"/>
          <p:nvPr/>
        </p:nvPicPr>
        <p:blipFill>
          <a:blip r:embed="rId4">
            <a:alphaModFix/>
          </a:blip>
          <a:stretch>
            <a:fillRect/>
          </a:stretch>
        </p:blipFill>
        <p:spPr>
          <a:xfrm>
            <a:off x="4878010" y="2289625"/>
            <a:ext cx="3565940" cy="2378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894450" y="1817250"/>
            <a:ext cx="7613100" cy="15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 sz="3659" b="1"/>
              <a:t>Implementación del algoritmo paralelo en Java</a:t>
            </a:r>
            <a:endParaRPr sz="3659" b="1"/>
          </a:p>
        </p:txBody>
      </p:sp>
      <p:sp>
        <p:nvSpPr>
          <p:cNvPr id="250" name="Google Shape;250;p25"/>
          <p:cNvSpPr txBox="1">
            <a:spLocks noGrp="1"/>
          </p:cNvSpPr>
          <p:nvPr>
            <p:ph type="body" idx="1"/>
          </p:nvPr>
        </p:nvSpPr>
        <p:spPr>
          <a:xfrm>
            <a:off x="233300" y="4566550"/>
            <a:ext cx="3217200" cy="3189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0"/>
              </a:spcBef>
              <a:spcAft>
                <a:spcPts val="1200"/>
              </a:spcAft>
              <a:buNone/>
            </a:pPr>
            <a:r>
              <a:rPr lang="es">
                <a:latin typeface="Georgia"/>
                <a:ea typeface="Georgia"/>
                <a:cs typeface="Georgia"/>
                <a:sym typeface="Georgia"/>
              </a:rPr>
              <a:t>Explicado en la computadora de Andrés</a:t>
            </a:r>
            <a:endParaRPr>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6"/>
          <p:cNvPicPr preferRelativeResize="0"/>
          <p:nvPr/>
        </p:nvPicPr>
        <p:blipFill>
          <a:blip r:embed="rId3">
            <a:alphaModFix/>
          </a:blip>
          <a:stretch>
            <a:fillRect/>
          </a:stretch>
        </p:blipFill>
        <p:spPr>
          <a:xfrm>
            <a:off x="1821975" y="394300"/>
            <a:ext cx="5627225" cy="4220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Secuencial</a:t>
            </a:r>
            <a:endParaRPr b="1"/>
          </a:p>
        </p:txBody>
      </p:sp>
      <p:pic>
        <p:nvPicPr>
          <p:cNvPr id="261" name="Google Shape;261;p27"/>
          <p:cNvPicPr preferRelativeResize="0"/>
          <p:nvPr/>
        </p:nvPicPr>
        <p:blipFill>
          <a:blip r:embed="rId3">
            <a:alphaModFix/>
          </a:blip>
          <a:stretch>
            <a:fillRect/>
          </a:stretch>
        </p:blipFill>
        <p:spPr>
          <a:xfrm>
            <a:off x="1297500" y="1402750"/>
            <a:ext cx="3376824" cy="3376824"/>
          </a:xfrm>
          <a:prstGeom prst="rect">
            <a:avLst/>
          </a:prstGeom>
          <a:noFill/>
          <a:ln>
            <a:noFill/>
          </a:ln>
        </p:spPr>
      </p:pic>
      <p:pic>
        <p:nvPicPr>
          <p:cNvPr id="262" name="Google Shape;262;p27"/>
          <p:cNvPicPr preferRelativeResize="0"/>
          <p:nvPr/>
        </p:nvPicPr>
        <p:blipFill>
          <a:blip r:embed="rId4">
            <a:alphaModFix/>
          </a:blip>
          <a:stretch>
            <a:fillRect/>
          </a:stretch>
        </p:blipFill>
        <p:spPr>
          <a:xfrm>
            <a:off x="5138474" y="1170800"/>
            <a:ext cx="3530849" cy="3530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Secuencial</a:t>
            </a:r>
            <a:endParaRPr b="1"/>
          </a:p>
        </p:txBody>
      </p:sp>
      <p:pic>
        <p:nvPicPr>
          <p:cNvPr id="268" name="Google Shape;268;p28"/>
          <p:cNvPicPr preferRelativeResize="0"/>
          <p:nvPr/>
        </p:nvPicPr>
        <p:blipFill>
          <a:blip r:embed="rId3">
            <a:alphaModFix/>
          </a:blip>
          <a:stretch>
            <a:fillRect/>
          </a:stretch>
        </p:blipFill>
        <p:spPr>
          <a:xfrm>
            <a:off x="1342875" y="1124450"/>
            <a:ext cx="3584876" cy="3584876"/>
          </a:xfrm>
          <a:prstGeom prst="rect">
            <a:avLst/>
          </a:prstGeom>
          <a:noFill/>
          <a:ln>
            <a:noFill/>
          </a:ln>
        </p:spPr>
      </p:pic>
      <p:pic>
        <p:nvPicPr>
          <p:cNvPr id="269" name="Google Shape;269;p28"/>
          <p:cNvPicPr preferRelativeResize="0"/>
          <p:nvPr/>
        </p:nvPicPr>
        <p:blipFill>
          <a:blip r:embed="rId4">
            <a:alphaModFix/>
          </a:blip>
          <a:stretch>
            <a:fillRect/>
          </a:stretch>
        </p:blipFill>
        <p:spPr>
          <a:xfrm>
            <a:off x="5211975" y="1124450"/>
            <a:ext cx="3584876" cy="3584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Secuencial</a:t>
            </a:r>
            <a:endParaRPr b="1"/>
          </a:p>
        </p:txBody>
      </p:sp>
      <p:pic>
        <p:nvPicPr>
          <p:cNvPr id="275" name="Google Shape;275;p29"/>
          <p:cNvPicPr preferRelativeResize="0"/>
          <p:nvPr/>
        </p:nvPicPr>
        <p:blipFill>
          <a:blip r:embed="rId3">
            <a:alphaModFix/>
          </a:blip>
          <a:stretch>
            <a:fillRect/>
          </a:stretch>
        </p:blipFill>
        <p:spPr>
          <a:xfrm>
            <a:off x="1577000" y="1035375"/>
            <a:ext cx="6089400" cy="370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Secuencial</a:t>
            </a:r>
            <a:endParaRPr b="1"/>
          </a:p>
        </p:txBody>
      </p:sp>
      <p:pic>
        <p:nvPicPr>
          <p:cNvPr id="281" name="Google Shape;281;p30"/>
          <p:cNvPicPr preferRelativeResize="0"/>
          <p:nvPr/>
        </p:nvPicPr>
        <p:blipFill>
          <a:blip r:embed="rId3">
            <a:alphaModFix/>
          </a:blip>
          <a:stretch>
            <a:fillRect/>
          </a:stretch>
        </p:blipFill>
        <p:spPr>
          <a:xfrm>
            <a:off x="955713" y="1587548"/>
            <a:ext cx="7232576" cy="282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Concurrente</a:t>
            </a:r>
            <a:endParaRPr b="1"/>
          </a:p>
        </p:txBody>
      </p:sp>
      <p:pic>
        <p:nvPicPr>
          <p:cNvPr id="287" name="Google Shape;287;p31"/>
          <p:cNvPicPr preferRelativeResize="0"/>
          <p:nvPr/>
        </p:nvPicPr>
        <p:blipFill>
          <a:blip r:embed="rId3">
            <a:alphaModFix/>
          </a:blip>
          <a:stretch>
            <a:fillRect/>
          </a:stretch>
        </p:blipFill>
        <p:spPr>
          <a:xfrm>
            <a:off x="2445800" y="973825"/>
            <a:ext cx="3888927" cy="38889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4502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600" b="1"/>
              <a:t>Antecedentes </a:t>
            </a:r>
            <a:endParaRPr sz="2600" b="1"/>
          </a:p>
        </p:txBody>
      </p:sp>
      <p:sp>
        <p:nvSpPr>
          <p:cNvPr id="142" name="Google Shape;142;p14"/>
          <p:cNvSpPr txBox="1">
            <a:spLocks noGrp="1"/>
          </p:cNvSpPr>
          <p:nvPr>
            <p:ph type="body" idx="1"/>
          </p:nvPr>
        </p:nvSpPr>
        <p:spPr>
          <a:xfrm>
            <a:off x="1297500" y="1140350"/>
            <a:ext cx="7248000" cy="12138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400">
                <a:latin typeface="Georgia"/>
                <a:ea typeface="Georgia"/>
                <a:cs typeface="Georgia"/>
                <a:sym typeface="Georgia"/>
              </a:rPr>
              <a:t>El problema de las n reinas es un problema clásico en informática y matemáticas. Se trata de colocar n reinas en un tablero de ajedrez de n x n de manera que dos reinas no puedan atacarse entre sí. El objetivo del problema es encontrar una ubicación de las reinas tal que no haya dos reinas que se ataquen entre sí, o determinar que no existe tal ubicación.</a:t>
            </a:r>
            <a:endParaRPr sz="1400">
              <a:latin typeface="Georgia"/>
              <a:ea typeface="Georgia"/>
              <a:cs typeface="Georgia"/>
              <a:sym typeface="Georgia"/>
            </a:endParaRPr>
          </a:p>
        </p:txBody>
      </p:sp>
      <p:pic>
        <p:nvPicPr>
          <p:cNvPr id="143" name="Google Shape;143;p14"/>
          <p:cNvPicPr preferRelativeResize="0"/>
          <p:nvPr/>
        </p:nvPicPr>
        <p:blipFill>
          <a:blip r:embed="rId3">
            <a:alphaModFix/>
          </a:blip>
          <a:stretch>
            <a:fillRect/>
          </a:stretch>
        </p:blipFill>
        <p:spPr>
          <a:xfrm>
            <a:off x="928400" y="2571750"/>
            <a:ext cx="3341300" cy="2265400"/>
          </a:xfrm>
          <a:prstGeom prst="rect">
            <a:avLst/>
          </a:prstGeom>
          <a:noFill/>
          <a:ln>
            <a:noFill/>
          </a:ln>
        </p:spPr>
      </p:pic>
      <p:pic>
        <p:nvPicPr>
          <p:cNvPr id="144" name="Google Shape;144;p14"/>
          <p:cNvPicPr preferRelativeResize="0"/>
          <p:nvPr/>
        </p:nvPicPr>
        <p:blipFill>
          <a:blip r:embed="rId4">
            <a:alphaModFix/>
          </a:blip>
          <a:stretch>
            <a:fillRect/>
          </a:stretch>
        </p:blipFill>
        <p:spPr>
          <a:xfrm>
            <a:off x="4683974" y="2571750"/>
            <a:ext cx="3926001" cy="226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2"/>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Concurrente</a:t>
            </a:r>
            <a:endParaRPr b="1"/>
          </a:p>
        </p:txBody>
      </p:sp>
      <p:pic>
        <p:nvPicPr>
          <p:cNvPr id="293" name="Google Shape;293;p32"/>
          <p:cNvPicPr preferRelativeResize="0"/>
          <p:nvPr/>
        </p:nvPicPr>
        <p:blipFill>
          <a:blip r:embed="rId3">
            <a:alphaModFix/>
          </a:blip>
          <a:stretch>
            <a:fillRect/>
          </a:stretch>
        </p:blipFill>
        <p:spPr>
          <a:xfrm>
            <a:off x="2677113" y="1014950"/>
            <a:ext cx="3789773" cy="37897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Concurrente</a:t>
            </a:r>
            <a:endParaRPr b="1"/>
          </a:p>
        </p:txBody>
      </p:sp>
      <p:pic>
        <p:nvPicPr>
          <p:cNvPr id="299" name="Google Shape;299;p33"/>
          <p:cNvPicPr preferRelativeResize="0"/>
          <p:nvPr/>
        </p:nvPicPr>
        <p:blipFill>
          <a:blip r:embed="rId3">
            <a:alphaModFix/>
          </a:blip>
          <a:stretch>
            <a:fillRect/>
          </a:stretch>
        </p:blipFill>
        <p:spPr>
          <a:xfrm>
            <a:off x="2057700" y="1070600"/>
            <a:ext cx="5028595" cy="365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title"/>
          </p:nvPr>
        </p:nvSpPr>
        <p:spPr>
          <a:xfrm>
            <a:off x="1264100" y="271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Pruebas realizadas - Concurrente</a:t>
            </a:r>
            <a:endParaRPr b="1"/>
          </a:p>
        </p:txBody>
      </p:sp>
      <p:pic>
        <p:nvPicPr>
          <p:cNvPr id="305" name="Google Shape;305;p34"/>
          <p:cNvPicPr preferRelativeResize="0"/>
          <p:nvPr/>
        </p:nvPicPr>
        <p:blipFill>
          <a:blip r:embed="rId3">
            <a:alphaModFix/>
          </a:blip>
          <a:stretch>
            <a:fillRect/>
          </a:stretch>
        </p:blipFill>
        <p:spPr>
          <a:xfrm>
            <a:off x="2197763" y="1048325"/>
            <a:ext cx="4748468" cy="3653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1975500" y="1905750"/>
            <a:ext cx="5193000" cy="133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5200" b="1"/>
              <a:t>Conclusiones</a:t>
            </a:r>
            <a:endParaRPr sz="52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body" idx="1"/>
          </p:nvPr>
        </p:nvSpPr>
        <p:spPr>
          <a:xfrm>
            <a:off x="1378100" y="350275"/>
            <a:ext cx="7248000" cy="70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400">
                <a:latin typeface="Georgia"/>
                <a:ea typeface="Georgia"/>
                <a:cs typeface="Georgia"/>
                <a:sym typeface="Georgia"/>
              </a:rPr>
              <a:t>De manera computacional el problemas de las N reinas se puede resolver utilizando backtracking, o bien programación dinámica.</a:t>
            </a:r>
            <a:endParaRPr sz="1400">
              <a:latin typeface="Georgia"/>
              <a:ea typeface="Georgia"/>
              <a:cs typeface="Georgia"/>
              <a:sym typeface="Georgia"/>
            </a:endParaRPr>
          </a:p>
          <a:p>
            <a:pPr marL="0" lvl="0" indent="0" algn="just" rtl="0">
              <a:spcBef>
                <a:spcPts val="1200"/>
              </a:spcBef>
              <a:spcAft>
                <a:spcPts val="0"/>
              </a:spcAft>
              <a:buNone/>
            </a:pPr>
            <a:endParaRPr sz="1400">
              <a:latin typeface="Georgia"/>
              <a:ea typeface="Georgia"/>
              <a:cs typeface="Georgia"/>
              <a:sym typeface="Georgia"/>
            </a:endParaRPr>
          </a:p>
          <a:p>
            <a:pPr marL="0" lvl="0" indent="0" algn="just" rtl="0">
              <a:spcBef>
                <a:spcPts val="1200"/>
              </a:spcBef>
              <a:spcAft>
                <a:spcPts val="0"/>
              </a:spcAft>
              <a:buNone/>
            </a:pPr>
            <a:endParaRPr sz="1400">
              <a:latin typeface="Georgia"/>
              <a:ea typeface="Georgia"/>
              <a:cs typeface="Georgia"/>
              <a:sym typeface="Georgia"/>
            </a:endParaRPr>
          </a:p>
          <a:p>
            <a:pPr marL="0" lvl="0" indent="0" algn="just" rtl="0">
              <a:spcBef>
                <a:spcPts val="1200"/>
              </a:spcBef>
              <a:spcAft>
                <a:spcPts val="1200"/>
              </a:spcAft>
              <a:buNone/>
            </a:pPr>
            <a:endParaRPr sz="1400">
              <a:latin typeface="Georgia"/>
              <a:ea typeface="Georgia"/>
              <a:cs typeface="Georgia"/>
              <a:sym typeface="Georgia"/>
            </a:endParaRPr>
          </a:p>
        </p:txBody>
      </p:sp>
      <p:sp>
        <p:nvSpPr>
          <p:cNvPr id="150" name="Google Shape;150;p15"/>
          <p:cNvSpPr txBox="1"/>
          <p:nvPr/>
        </p:nvSpPr>
        <p:spPr>
          <a:xfrm>
            <a:off x="879500" y="3861675"/>
            <a:ext cx="77466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r>
              <a:rPr lang="es">
                <a:solidFill>
                  <a:schemeClr val="lt1"/>
                </a:solidFill>
                <a:latin typeface="Georgia"/>
                <a:ea typeface="Georgia"/>
                <a:cs typeface="Georgia"/>
                <a:sym typeface="Georgia"/>
              </a:rPr>
              <a:t>Backtracking es un algoritmo general que funciona para muchos tipos de problemas. Se puede utilizar para resolver el problema de las n reinas en tiempo O(n!), que se ha denominado uno de los problemas sin resolver más difíciles de la informática.</a:t>
            </a:r>
            <a:endParaRPr/>
          </a:p>
        </p:txBody>
      </p:sp>
      <p:pic>
        <p:nvPicPr>
          <p:cNvPr id="151" name="Google Shape;151;p15"/>
          <p:cNvPicPr preferRelativeResize="0"/>
          <p:nvPr/>
        </p:nvPicPr>
        <p:blipFill>
          <a:blip r:embed="rId3">
            <a:alphaModFix/>
          </a:blip>
          <a:stretch>
            <a:fillRect/>
          </a:stretch>
        </p:blipFill>
        <p:spPr>
          <a:xfrm>
            <a:off x="1636500" y="1414513"/>
            <a:ext cx="2088826" cy="2088826"/>
          </a:xfrm>
          <a:prstGeom prst="rect">
            <a:avLst/>
          </a:prstGeom>
          <a:noFill/>
          <a:ln>
            <a:noFill/>
          </a:ln>
        </p:spPr>
      </p:pic>
      <p:pic>
        <p:nvPicPr>
          <p:cNvPr id="152" name="Google Shape;152;p15"/>
          <p:cNvPicPr preferRelativeResize="0"/>
          <p:nvPr/>
        </p:nvPicPr>
        <p:blipFill>
          <a:blip r:embed="rId4">
            <a:alphaModFix/>
          </a:blip>
          <a:stretch>
            <a:fillRect/>
          </a:stretch>
        </p:blipFill>
        <p:spPr>
          <a:xfrm>
            <a:off x="4400339" y="1370200"/>
            <a:ext cx="3713486" cy="208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297500" y="393750"/>
            <a:ext cx="5055300" cy="61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100"/>
              <a:t>Programación concurrente</a:t>
            </a:r>
            <a:endParaRPr sz="2100"/>
          </a:p>
        </p:txBody>
      </p:sp>
      <p:sp>
        <p:nvSpPr>
          <p:cNvPr id="158" name="Google Shape;158;p16"/>
          <p:cNvSpPr txBox="1"/>
          <p:nvPr/>
        </p:nvSpPr>
        <p:spPr>
          <a:xfrm>
            <a:off x="1378125" y="1008750"/>
            <a:ext cx="7086900" cy="61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r>
              <a:rPr lang="es" sz="1300">
                <a:solidFill>
                  <a:schemeClr val="lt1"/>
                </a:solidFill>
                <a:latin typeface="Georgia"/>
                <a:ea typeface="Georgia"/>
                <a:cs typeface="Georgia"/>
                <a:sym typeface="Georgia"/>
              </a:rPr>
              <a:t>La programación concurrente es una forma de programación en la que múltiples subprocesos o procesos pueden ejecutarse simultáneamente dentro de un solo sistema informático.</a:t>
            </a:r>
            <a:endParaRPr>
              <a:latin typeface="Georgia"/>
              <a:ea typeface="Georgia"/>
              <a:cs typeface="Georgia"/>
              <a:sym typeface="Georgia"/>
            </a:endParaRPr>
          </a:p>
        </p:txBody>
      </p:sp>
      <p:sp>
        <p:nvSpPr>
          <p:cNvPr id="159" name="Google Shape;159;p16"/>
          <p:cNvSpPr txBox="1"/>
          <p:nvPr/>
        </p:nvSpPr>
        <p:spPr>
          <a:xfrm>
            <a:off x="1378125" y="1726650"/>
            <a:ext cx="7086900" cy="845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r>
              <a:rPr lang="es" sz="1300">
                <a:solidFill>
                  <a:schemeClr val="lt1"/>
                </a:solidFill>
                <a:latin typeface="Georgia"/>
                <a:ea typeface="Georgia"/>
                <a:cs typeface="Georgia"/>
                <a:sym typeface="Georgia"/>
              </a:rPr>
              <a:t>Se utiliza a menudo para mejorar el rendimiento y la escalabilidad de los programas aprovechando los múltiples procesadores y núcleos que están disponibles en los sistemas informáticos modernos.</a:t>
            </a:r>
            <a:endParaRPr>
              <a:latin typeface="Georgia"/>
              <a:ea typeface="Georgia"/>
              <a:cs typeface="Georgia"/>
              <a:sym typeface="Georgia"/>
            </a:endParaRPr>
          </a:p>
        </p:txBody>
      </p:sp>
      <p:pic>
        <p:nvPicPr>
          <p:cNvPr id="160" name="Google Shape;160;p16"/>
          <p:cNvPicPr preferRelativeResize="0"/>
          <p:nvPr/>
        </p:nvPicPr>
        <p:blipFill>
          <a:blip r:embed="rId3">
            <a:alphaModFix/>
          </a:blip>
          <a:stretch>
            <a:fillRect/>
          </a:stretch>
        </p:blipFill>
        <p:spPr>
          <a:xfrm>
            <a:off x="1378125" y="2883800"/>
            <a:ext cx="3034127" cy="1881524"/>
          </a:xfrm>
          <a:prstGeom prst="rect">
            <a:avLst/>
          </a:prstGeom>
          <a:noFill/>
          <a:ln>
            <a:noFill/>
          </a:ln>
        </p:spPr>
      </p:pic>
      <p:pic>
        <p:nvPicPr>
          <p:cNvPr id="161" name="Google Shape;161;p16"/>
          <p:cNvPicPr preferRelativeResize="0"/>
          <p:nvPr/>
        </p:nvPicPr>
        <p:blipFill>
          <a:blip r:embed="rId4">
            <a:alphaModFix/>
          </a:blip>
          <a:stretch>
            <a:fillRect/>
          </a:stretch>
        </p:blipFill>
        <p:spPr>
          <a:xfrm>
            <a:off x="5012825" y="2883800"/>
            <a:ext cx="3331701" cy="184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1297500" y="393750"/>
            <a:ext cx="5055300" cy="61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100"/>
              <a:t>Programación paralela</a:t>
            </a:r>
            <a:endParaRPr sz="2100"/>
          </a:p>
        </p:txBody>
      </p:sp>
      <p:sp>
        <p:nvSpPr>
          <p:cNvPr id="167" name="Google Shape;167;p17"/>
          <p:cNvSpPr txBox="1"/>
          <p:nvPr/>
        </p:nvSpPr>
        <p:spPr>
          <a:xfrm>
            <a:off x="1297500" y="1008750"/>
            <a:ext cx="7465800" cy="1391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r>
              <a:rPr lang="es">
                <a:solidFill>
                  <a:schemeClr val="lt1"/>
                </a:solidFill>
                <a:latin typeface="Georgia"/>
                <a:ea typeface="Georgia"/>
                <a:cs typeface="Georgia"/>
                <a:sym typeface="Georgia"/>
              </a:rPr>
              <a:t>La programación paralela es una forma de programación informática en la que se utilizan varios subprocesos o procesos para ejecutar tareas al mismo tiempo, en lugar de secuencialmente. El objetivo de la programación paralela es aumentar el rendimiento y la capacidad de respuesta de un programa aprovechando múltiples núcleos de CPU o unidades de procesamiento</a:t>
            </a:r>
            <a:endParaRPr sz="1500">
              <a:latin typeface="Georgia"/>
              <a:ea typeface="Georgia"/>
              <a:cs typeface="Georgia"/>
              <a:sym typeface="Georgia"/>
            </a:endParaRPr>
          </a:p>
        </p:txBody>
      </p:sp>
      <p:pic>
        <p:nvPicPr>
          <p:cNvPr id="168" name="Google Shape;168;p17"/>
          <p:cNvPicPr preferRelativeResize="0"/>
          <p:nvPr/>
        </p:nvPicPr>
        <p:blipFill>
          <a:blip r:embed="rId3">
            <a:alphaModFix/>
          </a:blip>
          <a:stretch>
            <a:fillRect/>
          </a:stretch>
        </p:blipFill>
        <p:spPr>
          <a:xfrm>
            <a:off x="5126899" y="2730888"/>
            <a:ext cx="3515826" cy="1983500"/>
          </a:xfrm>
          <a:prstGeom prst="rect">
            <a:avLst/>
          </a:prstGeom>
          <a:noFill/>
          <a:ln>
            <a:noFill/>
          </a:ln>
        </p:spPr>
      </p:pic>
      <p:pic>
        <p:nvPicPr>
          <p:cNvPr id="169" name="Google Shape;169;p17"/>
          <p:cNvPicPr preferRelativeResize="0"/>
          <p:nvPr/>
        </p:nvPicPr>
        <p:blipFill>
          <a:blip r:embed="rId4">
            <a:alphaModFix/>
          </a:blip>
          <a:stretch>
            <a:fillRect/>
          </a:stretch>
        </p:blipFill>
        <p:spPr>
          <a:xfrm>
            <a:off x="1236925" y="2611801"/>
            <a:ext cx="3335075" cy="22216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600" b="1"/>
              <a:t>Descripción del algoritmo, secuencial</a:t>
            </a:r>
            <a:endParaRPr sz="2600" b="1"/>
          </a:p>
        </p:txBody>
      </p:sp>
      <p:sp>
        <p:nvSpPr>
          <p:cNvPr id="175" name="Google Shape;175;p18"/>
          <p:cNvSpPr txBox="1">
            <a:spLocks noGrp="1"/>
          </p:cNvSpPr>
          <p:nvPr>
            <p:ph type="body" idx="1"/>
          </p:nvPr>
        </p:nvSpPr>
        <p:spPr>
          <a:xfrm>
            <a:off x="330075" y="1567550"/>
            <a:ext cx="46200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a:latin typeface="Georgia"/>
                <a:ea typeface="Georgia"/>
                <a:cs typeface="Georgia"/>
                <a:sym typeface="Georgia"/>
              </a:rPr>
              <a:t>Para poder ir colocando las reinas se realizará un algoritmo de backtracking. Un algoritmo de retroceso (backtracking) funciona construyendo una solución de forma incremental, una pieza a la vez, y abandonando una solución parcial tan pronto como determina que la solución no se puede completar.</a:t>
            </a:r>
            <a:endParaRPr>
              <a:latin typeface="Georgia"/>
              <a:ea typeface="Georgia"/>
              <a:cs typeface="Georgia"/>
              <a:sym typeface="Georgia"/>
            </a:endParaRPr>
          </a:p>
        </p:txBody>
      </p:sp>
      <p:pic>
        <p:nvPicPr>
          <p:cNvPr id="176" name="Google Shape;176;p18"/>
          <p:cNvPicPr preferRelativeResize="0"/>
          <p:nvPr/>
        </p:nvPicPr>
        <p:blipFill rotWithShape="1">
          <a:blip r:embed="rId3">
            <a:alphaModFix/>
          </a:blip>
          <a:srcRect t="50002" r="49520"/>
          <a:stretch/>
        </p:blipFill>
        <p:spPr>
          <a:xfrm>
            <a:off x="5232225" y="1378649"/>
            <a:ext cx="3474673" cy="3441603"/>
          </a:xfrm>
          <a:prstGeom prst="rect">
            <a:avLst/>
          </a:prstGeom>
          <a:noFill/>
          <a:ln>
            <a:noFill/>
          </a:ln>
        </p:spPr>
      </p:pic>
      <p:pic>
        <p:nvPicPr>
          <p:cNvPr id="177" name="Google Shape;177;p18"/>
          <p:cNvPicPr preferRelativeResize="0"/>
          <p:nvPr/>
        </p:nvPicPr>
        <p:blipFill>
          <a:blip r:embed="rId4">
            <a:alphaModFix/>
          </a:blip>
          <a:stretch>
            <a:fillRect/>
          </a:stretch>
        </p:blipFill>
        <p:spPr>
          <a:xfrm>
            <a:off x="1708075" y="3152225"/>
            <a:ext cx="2423274" cy="1668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Paralelización del algoritmo </a:t>
            </a:r>
            <a:endParaRPr sz="2700" b="1"/>
          </a:p>
        </p:txBody>
      </p:sp>
      <p:sp>
        <p:nvSpPr>
          <p:cNvPr id="183" name="Google Shape;183;p19"/>
          <p:cNvSpPr txBox="1">
            <a:spLocks noGrp="1"/>
          </p:cNvSpPr>
          <p:nvPr>
            <p:ph type="body" idx="1"/>
          </p:nvPr>
        </p:nvSpPr>
        <p:spPr>
          <a:xfrm>
            <a:off x="628375" y="1542500"/>
            <a:ext cx="24675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FF0000"/>
                </a:solidFill>
                <a:latin typeface="Georgia"/>
                <a:ea typeface="Georgia"/>
                <a:cs typeface="Georgia"/>
                <a:sym typeface="Georgia"/>
              </a:rPr>
              <a:t>Versión “100 paralelo” </a:t>
            </a:r>
            <a:endParaRPr sz="1600">
              <a:solidFill>
                <a:srgbClr val="FF0000"/>
              </a:solidFill>
              <a:latin typeface="Georgia"/>
              <a:ea typeface="Georgia"/>
              <a:cs typeface="Georgia"/>
              <a:sym typeface="Georgia"/>
            </a:endParaRPr>
          </a:p>
        </p:txBody>
      </p:sp>
      <p:sp>
        <p:nvSpPr>
          <p:cNvPr id="184" name="Google Shape;184;p19"/>
          <p:cNvSpPr txBox="1">
            <a:spLocks noGrp="1"/>
          </p:cNvSpPr>
          <p:nvPr>
            <p:ph type="body" idx="1"/>
          </p:nvPr>
        </p:nvSpPr>
        <p:spPr>
          <a:xfrm>
            <a:off x="3372413" y="1461900"/>
            <a:ext cx="2645400" cy="585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s" sz="1600">
                <a:solidFill>
                  <a:srgbClr val="FFFF00"/>
                </a:solidFill>
                <a:latin typeface="Georgia"/>
                <a:ea typeface="Georgia"/>
                <a:cs typeface="Georgia"/>
                <a:sym typeface="Georgia"/>
              </a:rPr>
              <a:t>Versión “Híbrido limitado” </a:t>
            </a:r>
            <a:endParaRPr sz="1600">
              <a:solidFill>
                <a:srgbClr val="FFFF00"/>
              </a:solidFill>
              <a:latin typeface="Georgia"/>
              <a:ea typeface="Georgia"/>
              <a:cs typeface="Georgia"/>
              <a:sym typeface="Georgia"/>
            </a:endParaRPr>
          </a:p>
        </p:txBody>
      </p:sp>
      <p:sp>
        <p:nvSpPr>
          <p:cNvPr id="185" name="Google Shape;185;p19"/>
          <p:cNvSpPr txBox="1">
            <a:spLocks noGrp="1"/>
          </p:cNvSpPr>
          <p:nvPr>
            <p:ph type="body" idx="1"/>
          </p:nvPr>
        </p:nvSpPr>
        <p:spPr>
          <a:xfrm>
            <a:off x="6294375" y="1461900"/>
            <a:ext cx="25899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00FF00"/>
                </a:solidFill>
                <a:latin typeface="Georgia"/>
                <a:ea typeface="Georgia"/>
                <a:cs typeface="Georgia"/>
                <a:sym typeface="Georgia"/>
              </a:rPr>
              <a:t>Versión “Concurrente” </a:t>
            </a:r>
            <a:endParaRPr sz="1600">
              <a:solidFill>
                <a:srgbClr val="00FF00"/>
              </a:solidFill>
              <a:latin typeface="Georgia"/>
              <a:ea typeface="Georgia"/>
              <a:cs typeface="Georgia"/>
              <a:sym typeface="Georgia"/>
            </a:endParaRPr>
          </a:p>
        </p:txBody>
      </p:sp>
      <p:pic>
        <p:nvPicPr>
          <p:cNvPr id="186" name="Google Shape;186;p19"/>
          <p:cNvPicPr preferRelativeResize="0"/>
          <p:nvPr/>
        </p:nvPicPr>
        <p:blipFill>
          <a:blip r:embed="rId3">
            <a:alphaModFix/>
          </a:blip>
          <a:stretch>
            <a:fillRect/>
          </a:stretch>
        </p:blipFill>
        <p:spPr>
          <a:xfrm>
            <a:off x="459100" y="2272175"/>
            <a:ext cx="2323900" cy="2323900"/>
          </a:xfrm>
          <a:prstGeom prst="rect">
            <a:avLst/>
          </a:prstGeom>
          <a:noFill/>
          <a:ln>
            <a:noFill/>
          </a:ln>
        </p:spPr>
      </p:pic>
      <p:pic>
        <p:nvPicPr>
          <p:cNvPr id="187" name="Google Shape;187;p19"/>
          <p:cNvPicPr preferRelativeResize="0"/>
          <p:nvPr/>
        </p:nvPicPr>
        <p:blipFill>
          <a:blip r:embed="rId4">
            <a:alphaModFix/>
          </a:blip>
          <a:stretch>
            <a:fillRect/>
          </a:stretch>
        </p:blipFill>
        <p:spPr>
          <a:xfrm>
            <a:off x="3286960" y="2272175"/>
            <a:ext cx="2743725" cy="2129125"/>
          </a:xfrm>
          <a:prstGeom prst="rect">
            <a:avLst/>
          </a:prstGeom>
          <a:noFill/>
          <a:ln>
            <a:noFill/>
          </a:ln>
        </p:spPr>
      </p:pic>
      <p:pic>
        <p:nvPicPr>
          <p:cNvPr id="188" name="Google Shape;188;p19"/>
          <p:cNvPicPr preferRelativeResize="0"/>
          <p:nvPr/>
        </p:nvPicPr>
        <p:blipFill>
          <a:blip r:embed="rId5">
            <a:alphaModFix/>
          </a:blip>
          <a:stretch>
            <a:fillRect/>
          </a:stretch>
        </p:blipFill>
        <p:spPr>
          <a:xfrm>
            <a:off x="6294350" y="2434701"/>
            <a:ext cx="2515850" cy="167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Tipo de paralelismo</a:t>
            </a:r>
            <a:endParaRPr sz="2700" b="1"/>
          </a:p>
        </p:txBody>
      </p:sp>
      <p:sp>
        <p:nvSpPr>
          <p:cNvPr id="194" name="Google Shape;194;p20"/>
          <p:cNvSpPr txBox="1">
            <a:spLocks noGrp="1"/>
          </p:cNvSpPr>
          <p:nvPr>
            <p:ph type="body" idx="1"/>
          </p:nvPr>
        </p:nvSpPr>
        <p:spPr>
          <a:xfrm>
            <a:off x="555825" y="1518325"/>
            <a:ext cx="24675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FF0000"/>
                </a:solidFill>
                <a:latin typeface="Georgia"/>
                <a:ea typeface="Georgia"/>
                <a:cs typeface="Georgia"/>
                <a:sym typeface="Georgia"/>
              </a:rPr>
              <a:t>Versión “100 paralelo” </a:t>
            </a:r>
            <a:endParaRPr sz="1600">
              <a:solidFill>
                <a:srgbClr val="FF0000"/>
              </a:solidFill>
              <a:latin typeface="Georgia"/>
              <a:ea typeface="Georgia"/>
              <a:cs typeface="Georgia"/>
              <a:sym typeface="Georgia"/>
            </a:endParaRPr>
          </a:p>
        </p:txBody>
      </p:sp>
      <p:sp>
        <p:nvSpPr>
          <p:cNvPr id="195" name="Google Shape;195;p20"/>
          <p:cNvSpPr txBox="1">
            <a:spLocks noGrp="1"/>
          </p:cNvSpPr>
          <p:nvPr>
            <p:ph type="body" idx="1"/>
          </p:nvPr>
        </p:nvSpPr>
        <p:spPr>
          <a:xfrm>
            <a:off x="3130563" y="1900313"/>
            <a:ext cx="2645400" cy="5850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s" sz="1600">
                <a:solidFill>
                  <a:srgbClr val="FFFF00"/>
                </a:solidFill>
                <a:latin typeface="Georgia"/>
                <a:ea typeface="Georgia"/>
                <a:cs typeface="Georgia"/>
                <a:sym typeface="Georgia"/>
              </a:rPr>
              <a:t>Versión “Híbrido limitado” </a:t>
            </a:r>
            <a:endParaRPr sz="1600">
              <a:solidFill>
                <a:srgbClr val="FFFF00"/>
              </a:solidFill>
              <a:latin typeface="Georgia"/>
              <a:ea typeface="Georgia"/>
              <a:cs typeface="Georgia"/>
              <a:sym typeface="Georgia"/>
            </a:endParaRPr>
          </a:p>
        </p:txBody>
      </p:sp>
      <p:sp>
        <p:nvSpPr>
          <p:cNvPr id="196" name="Google Shape;196;p20"/>
          <p:cNvSpPr txBox="1">
            <a:spLocks noGrp="1"/>
          </p:cNvSpPr>
          <p:nvPr>
            <p:ph type="body" idx="1"/>
          </p:nvPr>
        </p:nvSpPr>
        <p:spPr>
          <a:xfrm>
            <a:off x="6084775" y="1445775"/>
            <a:ext cx="2589900" cy="585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 sz="1600">
                <a:solidFill>
                  <a:srgbClr val="00FF00"/>
                </a:solidFill>
                <a:latin typeface="Georgia"/>
                <a:ea typeface="Georgia"/>
                <a:cs typeface="Georgia"/>
                <a:sym typeface="Georgia"/>
              </a:rPr>
              <a:t>Versión “Concurrente” </a:t>
            </a:r>
            <a:endParaRPr sz="1600">
              <a:solidFill>
                <a:srgbClr val="00FF00"/>
              </a:solidFill>
              <a:latin typeface="Georgia"/>
              <a:ea typeface="Georgia"/>
              <a:cs typeface="Georgia"/>
              <a:sym typeface="Georgia"/>
            </a:endParaRPr>
          </a:p>
        </p:txBody>
      </p:sp>
      <p:pic>
        <p:nvPicPr>
          <p:cNvPr id="197" name="Google Shape;197;p20"/>
          <p:cNvPicPr preferRelativeResize="0"/>
          <p:nvPr/>
        </p:nvPicPr>
        <p:blipFill rotWithShape="1">
          <a:blip r:embed="rId3">
            <a:alphaModFix/>
          </a:blip>
          <a:srcRect l="6620"/>
          <a:stretch/>
        </p:blipFill>
        <p:spPr>
          <a:xfrm>
            <a:off x="555825" y="2030775"/>
            <a:ext cx="2166525" cy="1427775"/>
          </a:xfrm>
          <a:prstGeom prst="rect">
            <a:avLst/>
          </a:prstGeom>
          <a:noFill/>
          <a:ln>
            <a:noFill/>
          </a:ln>
        </p:spPr>
      </p:pic>
      <p:pic>
        <p:nvPicPr>
          <p:cNvPr id="198" name="Google Shape;198;p20"/>
          <p:cNvPicPr preferRelativeResize="0"/>
          <p:nvPr/>
        </p:nvPicPr>
        <p:blipFill rotWithShape="1">
          <a:blip r:embed="rId4">
            <a:alphaModFix/>
          </a:blip>
          <a:srcRect l="24112" r="24410"/>
          <a:stretch/>
        </p:blipFill>
        <p:spPr>
          <a:xfrm>
            <a:off x="1009525" y="3708500"/>
            <a:ext cx="1259126" cy="1161850"/>
          </a:xfrm>
          <a:prstGeom prst="rect">
            <a:avLst/>
          </a:prstGeom>
          <a:noFill/>
          <a:ln>
            <a:noFill/>
          </a:ln>
        </p:spPr>
      </p:pic>
      <p:pic>
        <p:nvPicPr>
          <p:cNvPr id="199" name="Google Shape;199;p20"/>
          <p:cNvPicPr preferRelativeResize="0"/>
          <p:nvPr/>
        </p:nvPicPr>
        <p:blipFill>
          <a:blip r:embed="rId5">
            <a:alphaModFix/>
          </a:blip>
          <a:stretch>
            <a:fillRect/>
          </a:stretch>
        </p:blipFill>
        <p:spPr>
          <a:xfrm>
            <a:off x="3203150" y="2707825"/>
            <a:ext cx="2500275" cy="1670575"/>
          </a:xfrm>
          <a:prstGeom prst="rect">
            <a:avLst/>
          </a:prstGeom>
          <a:noFill/>
          <a:ln>
            <a:noFill/>
          </a:ln>
        </p:spPr>
      </p:pic>
      <p:pic>
        <p:nvPicPr>
          <p:cNvPr id="200" name="Google Shape;200;p20"/>
          <p:cNvPicPr preferRelativeResize="0"/>
          <p:nvPr/>
        </p:nvPicPr>
        <p:blipFill>
          <a:blip r:embed="rId6">
            <a:alphaModFix/>
          </a:blip>
          <a:stretch>
            <a:fillRect/>
          </a:stretch>
        </p:blipFill>
        <p:spPr>
          <a:xfrm>
            <a:off x="6108950" y="2337950"/>
            <a:ext cx="2541550" cy="1588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1337800" y="41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t>Métricas de desempeño</a:t>
            </a:r>
            <a:endParaRPr sz="2700" b="1"/>
          </a:p>
        </p:txBody>
      </p:sp>
      <p:sp>
        <p:nvSpPr>
          <p:cNvPr id="206" name="Google Shape;206;p21"/>
          <p:cNvSpPr txBox="1">
            <a:spLocks noGrp="1"/>
          </p:cNvSpPr>
          <p:nvPr>
            <p:ph type="body" idx="1"/>
          </p:nvPr>
        </p:nvSpPr>
        <p:spPr>
          <a:xfrm>
            <a:off x="327600" y="1540325"/>
            <a:ext cx="4620000" cy="34908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None/>
            </a:pPr>
            <a:r>
              <a:rPr lang="es" sz="1700">
                <a:latin typeface="Georgia"/>
                <a:ea typeface="Georgia"/>
                <a:cs typeface="Georgia"/>
                <a:sym typeface="Georgia"/>
              </a:rPr>
              <a:t>Tiempos de procesamiento</a:t>
            </a:r>
            <a:endParaRPr sz="1700">
              <a:latin typeface="Georgia"/>
              <a:ea typeface="Georgia"/>
              <a:cs typeface="Georgia"/>
              <a:sym typeface="Georgia"/>
            </a:endParaRPr>
          </a:p>
          <a:p>
            <a:pPr marL="0" lvl="0" indent="0" algn="just" rtl="0">
              <a:lnSpc>
                <a:spcPct val="105000"/>
              </a:lnSpc>
              <a:spcBef>
                <a:spcPts val="1200"/>
              </a:spcBef>
              <a:spcAft>
                <a:spcPts val="0"/>
              </a:spcAft>
              <a:buNone/>
            </a:pPr>
            <a:endParaRPr sz="1700">
              <a:latin typeface="Georgia"/>
              <a:ea typeface="Georgia"/>
              <a:cs typeface="Georgia"/>
              <a:sym typeface="Georgia"/>
            </a:endParaRPr>
          </a:p>
          <a:p>
            <a:pPr marL="0" lvl="0" indent="0" algn="just" rtl="0">
              <a:lnSpc>
                <a:spcPct val="105000"/>
              </a:lnSpc>
              <a:spcBef>
                <a:spcPts val="1200"/>
              </a:spcBef>
              <a:spcAft>
                <a:spcPts val="0"/>
              </a:spcAft>
              <a:buNone/>
            </a:pPr>
            <a:r>
              <a:rPr lang="es" sz="1700">
                <a:latin typeface="Georgia"/>
                <a:ea typeface="Georgia"/>
                <a:cs typeface="Georgia"/>
                <a:sym typeface="Georgia"/>
              </a:rPr>
              <a:t>SpeedUp</a:t>
            </a:r>
            <a:endParaRPr sz="1700">
              <a:latin typeface="Georgia"/>
              <a:ea typeface="Georgia"/>
              <a:cs typeface="Georgia"/>
              <a:sym typeface="Georgia"/>
            </a:endParaRPr>
          </a:p>
          <a:p>
            <a:pPr marL="0" lvl="0" indent="0" algn="just" rtl="0">
              <a:lnSpc>
                <a:spcPct val="105000"/>
              </a:lnSpc>
              <a:spcBef>
                <a:spcPts val="1200"/>
              </a:spcBef>
              <a:spcAft>
                <a:spcPts val="0"/>
              </a:spcAft>
              <a:buNone/>
            </a:pPr>
            <a:endParaRPr sz="1700">
              <a:latin typeface="Georgia"/>
              <a:ea typeface="Georgia"/>
              <a:cs typeface="Georgia"/>
              <a:sym typeface="Georgia"/>
            </a:endParaRPr>
          </a:p>
          <a:p>
            <a:pPr marL="0" lvl="0" indent="0" algn="just" rtl="0">
              <a:lnSpc>
                <a:spcPct val="105000"/>
              </a:lnSpc>
              <a:spcBef>
                <a:spcPts val="1200"/>
              </a:spcBef>
              <a:spcAft>
                <a:spcPts val="0"/>
              </a:spcAft>
              <a:buNone/>
            </a:pPr>
            <a:r>
              <a:rPr lang="es" sz="1700">
                <a:latin typeface="Georgia"/>
                <a:ea typeface="Georgia"/>
                <a:cs typeface="Georgia"/>
                <a:sym typeface="Georgia"/>
              </a:rPr>
              <a:t>Eficiencia</a:t>
            </a:r>
            <a:endParaRPr sz="1700">
              <a:latin typeface="Georgia"/>
              <a:ea typeface="Georgia"/>
              <a:cs typeface="Georgia"/>
              <a:sym typeface="Georgia"/>
            </a:endParaRPr>
          </a:p>
          <a:p>
            <a:pPr marL="0" lvl="0" indent="0" algn="just" rtl="0">
              <a:lnSpc>
                <a:spcPct val="105000"/>
              </a:lnSpc>
              <a:spcBef>
                <a:spcPts val="1200"/>
              </a:spcBef>
              <a:spcAft>
                <a:spcPts val="0"/>
              </a:spcAft>
              <a:buNone/>
            </a:pPr>
            <a:endParaRPr sz="1700">
              <a:latin typeface="Georgia"/>
              <a:ea typeface="Georgia"/>
              <a:cs typeface="Georgia"/>
              <a:sym typeface="Georgia"/>
            </a:endParaRPr>
          </a:p>
          <a:p>
            <a:pPr marL="0" lvl="0" indent="0" algn="just" rtl="0">
              <a:lnSpc>
                <a:spcPct val="105000"/>
              </a:lnSpc>
              <a:spcBef>
                <a:spcPts val="1200"/>
              </a:spcBef>
              <a:spcAft>
                <a:spcPts val="0"/>
              </a:spcAft>
              <a:buNone/>
            </a:pPr>
            <a:r>
              <a:rPr lang="es" sz="1700">
                <a:latin typeface="Georgia"/>
                <a:ea typeface="Georgia"/>
                <a:cs typeface="Georgia"/>
                <a:sym typeface="Georgia"/>
              </a:rPr>
              <a:t>Fracción Serial</a:t>
            </a:r>
            <a:endParaRPr sz="1700">
              <a:latin typeface="Georgia"/>
              <a:ea typeface="Georgia"/>
              <a:cs typeface="Georgia"/>
              <a:sym typeface="Georgia"/>
            </a:endParaRPr>
          </a:p>
          <a:p>
            <a:pPr marL="0" lvl="0" indent="0" algn="just" rtl="0">
              <a:lnSpc>
                <a:spcPct val="105000"/>
              </a:lnSpc>
              <a:spcBef>
                <a:spcPts val="1200"/>
              </a:spcBef>
              <a:spcAft>
                <a:spcPts val="0"/>
              </a:spcAft>
              <a:buNone/>
            </a:pPr>
            <a:endParaRPr sz="1700">
              <a:latin typeface="Georgia"/>
              <a:ea typeface="Georgia"/>
              <a:cs typeface="Georgia"/>
              <a:sym typeface="Georgia"/>
            </a:endParaRPr>
          </a:p>
          <a:p>
            <a:pPr marL="0" lvl="0" indent="0" algn="just" rtl="0">
              <a:lnSpc>
                <a:spcPct val="105000"/>
              </a:lnSpc>
              <a:spcBef>
                <a:spcPts val="1200"/>
              </a:spcBef>
              <a:spcAft>
                <a:spcPts val="0"/>
              </a:spcAft>
              <a:buNone/>
            </a:pPr>
            <a:endParaRPr sz="1700">
              <a:latin typeface="Georgia"/>
              <a:ea typeface="Georgia"/>
              <a:cs typeface="Georgia"/>
              <a:sym typeface="Georgia"/>
            </a:endParaRPr>
          </a:p>
        </p:txBody>
      </p:sp>
      <p:pic>
        <p:nvPicPr>
          <p:cNvPr id="207" name="Google Shape;207;p21"/>
          <p:cNvPicPr preferRelativeResize="0"/>
          <p:nvPr/>
        </p:nvPicPr>
        <p:blipFill>
          <a:blip r:embed="rId3">
            <a:alphaModFix/>
          </a:blip>
          <a:stretch>
            <a:fillRect/>
          </a:stretch>
        </p:blipFill>
        <p:spPr>
          <a:xfrm>
            <a:off x="3449264" y="1332025"/>
            <a:ext cx="2056561" cy="1006500"/>
          </a:xfrm>
          <a:prstGeom prst="rect">
            <a:avLst/>
          </a:prstGeom>
          <a:noFill/>
          <a:ln>
            <a:noFill/>
          </a:ln>
        </p:spPr>
      </p:pic>
      <p:sp>
        <p:nvSpPr>
          <p:cNvPr id="208" name="Google Shape;208;p21"/>
          <p:cNvSpPr txBox="1"/>
          <p:nvPr/>
        </p:nvSpPr>
        <p:spPr>
          <a:xfrm>
            <a:off x="5720625" y="1332025"/>
            <a:ext cx="3330900" cy="1006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200">
                <a:solidFill>
                  <a:schemeClr val="lt1"/>
                </a:solidFill>
                <a:latin typeface="Georgia"/>
                <a:ea typeface="Georgia"/>
                <a:cs typeface="Georgia"/>
                <a:sym typeface="Georgia"/>
              </a:rPr>
              <a:t>n = 9 en versión secuencial: 0.118 segundos</a:t>
            </a:r>
            <a:endParaRPr sz="1200">
              <a:solidFill>
                <a:schemeClr val="lt1"/>
              </a:solidFill>
              <a:latin typeface="Georgia"/>
              <a:ea typeface="Georgia"/>
              <a:cs typeface="Georgia"/>
              <a:sym typeface="Georgia"/>
            </a:endParaRPr>
          </a:p>
          <a:p>
            <a:pPr marL="0" lvl="0" indent="0" algn="just" rtl="0">
              <a:lnSpc>
                <a:spcPct val="115000"/>
              </a:lnSpc>
              <a:spcBef>
                <a:spcPts val="0"/>
              </a:spcBef>
              <a:spcAft>
                <a:spcPts val="0"/>
              </a:spcAft>
              <a:buNone/>
            </a:pPr>
            <a:r>
              <a:rPr lang="es" sz="1200">
                <a:solidFill>
                  <a:schemeClr val="lt1"/>
                </a:solidFill>
                <a:latin typeface="Georgia"/>
                <a:ea typeface="Georgia"/>
                <a:cs typeface="Georgia"/>
                <a:sym typeface="Georgia"/>
              </a:rPr>
              <a:t>n = 9 en versión paralela: 0.053 segundos</a:t>
            </a:r>
            <a:endParaRPr sz="1200">
              <a:solidFill>
                <a:schemeClr val="lt1"/>
              </a:solidFill>
              <a:latin typeface="Georgia"/>
              <a:ea typeface="Georgia"/>
              <a:cs typeface="Georgia"/>
              <a:sym typeface="Georgia"/>
            </a:endParaRPr>
          </a:p>
          <a:p>
            <a:pPr marL="0" lvl="0" indent="0" algn="just" rtl="0">
              <a:lnSpc>
                <a:spcPct val="115000"/>
              </a:lnSpc>
              <a:spcBef>
                <a:spcPts val="0"/>
              </a:spcBef>
              <a:spcAft>
                <a:spcPts val="0"/>
              </a:spcAft>
              <a:buNone/>
            </a:pPr>
            <a:endParaRPr sz="1200">
              <a:solidFill>
                <a:schemeClr val="lt1"/>
              </a:solidFill>
              <a:latin typeface="Georgia"/>
              <a:ea typeface="Georgia"/>
              <a:cs typeface="Georgia"/>
              <a:sym typeface="Georgia"/>
            </a:endParaRPr>
          </a:p>
          <a:p>
            <a:pPr marL="0" lvl="0" indent="0" algn="just" rtl="0">
              <a:lnSpc>
                <a:spcPct val="115000"/>
              </a:lnSpc>
              <a:spcBef>
                <a:spcPts val="0"/>
              </a:spcBef>
              <a:spcAft>
                <a:spcPts val="0"/>
              </a:spcAft>
              <a:buNone/>
            </a:pPr>
            <a:r>
              <a:rPr lang="es" sz="1200">
                <a:solidFill>
                  <a:schemeClr val="lt1"/>
                </a:solidFill>
                <a:latin typeface="Georgia"/>
                <a:ea typeface="Georgia"/>
                <a:cs typeface="Georgia"/>
                <a:sym typeface="Georgia"/>
              </a:rPr>
              <a:t>SpeedUp es de:  2.2264</a:t>
            </a:r>
            <a:endParaRPr sz="1200">
              <a:solidFill>
                <a:schemeClr val="lt1"/>
              </a:solidFill>
              <a:latin typeface="Georgia"/>
              <a:ea typeface="Georgia"/>
              <a:cs typeface="Georgia"/>
              <a:sym typeface="Georgia"/>
            </a:endParaRPr>
          </a:p>
        </p:txBody>
      </p:sp>
      <p:pic>
        <p:nvPicPr>
          <p:cNvPr id="209" name="Google Shape;209;p21"/>
          <p:cNvPicPr preferRelativeResize="0"/>
          <p:nvPr/>
        </p:nvPicPr>
        <p:blipFill>
          <a:blip r:embed="rId4">
            <a:alphaModFix/>
          </a:blip>
          <a:stretch>
            <a:fillRect/>
          </a:stretch>
        </p:blipFill>
        <p:spPr>
          <a:xfrm>
            <a:off x="3449275" y="2736188"/>
            <a:ext cx="2727825" cy="870775"/>
          </a:xfrm>
          <a:prstGeom prst="rect">
            <a:avLst/>
          </a:prstGeom>
          <a:noFill/>
          <a:ln>
            <a:noFill/>
          </a:ln>
        </p:spPr>
      </p:pic>
      <p:sp>
        <p:nvSpPr>
          <p:cNvPr id="210" name="Google Shape;210;p21"/>
          <p:cNvSpPr txBox="1"/>
          <p:nvPr/>
        </p:nvSpPr>
        <p:spPr>
          <a:xfrm>
            <a:off x="6326100" y="2971488"/>
            <a:ext cx="25707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chemeClr val="lt1"/>
                </a:solidFill>
                <a:latin typeface="Georgia"/>
                <a:ea typeface="Georgia"/>
                <a:cs typeface="Georgia"/>
                <a:sym typeface="Georgia"/>
              </a:rPr>
              <a:t>Eficiencia: 2.2264/9 = 0.2473</a:t>
            </a:r>
            <a:endParaRPr>
              <a:solidFill>
                <a:schemeClr val="lt1"/>
              </a:solidFill>
              <a:latin typeface="Georgia"/>
              <a:ea typeface="Georgia"/>
              <a:cs typeface="Georgia"/>
              <a:sym typeface="Georgia"/>
            </a:endParaRPr>
          </a:p>
        </p:txBody>
      </p:sp>
      <p:pic>
        <p:nvPicPr>
          <p:cNvPr id="211" name="Google Shape;211;p21"/>
          <p:cNvPicPr preferRelativeResize="0"/>
          <p:nvPr/>
        </p:nvPicPr>
        <p:blipFill>
          <a:blip r:embed="rId5">
            <a:alphaModFix/>
          </a:blip>
          <a:stretch>
            <a:fillRect/>
          </a:stretch>
        </p:blipFill>
        <p:spPr>
          <a:xfrm>
            <a:off x="3964644" y="3916275"/>
            <a:ext cx="1214718" cy="914100"/>
          </a:xfrm>
          <a:prstGeom prst="rect">
            <a:avLst/>
          </a:prstGeom>
          <a:noFill/>
          <a:ln>
            <a:noFill/>
          </a:ln>
        </p:spPr>
      </p:pic>
      <p:sp>
        <p:nvSpPr>
          <p:cNvPr id="212" name="Google Shape;212;p21"/>
          <p:cNvSpPr txBox="1"/>
          <p:nvPr/>
        </p:nvSpPr>
        <p:spPr>
          <a:xfrm>
            <a:off x="5580975" y="4004650"/>
            <a:ext cx="3000000" cy="64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chemeClr val="lt1"/>
                </a:solidFill>
                <a:latin typeface="Georgia"/>
                <a:ea typeface="Georgia"/>
                <a:cs typeface="Georgia"/>
                <a:sym typeface="Georgia"/>
              </a:rPr>
              <a:t>((1/ 2.2264) - (1/9)) / (1-(1/9)) lo que es igual a 0.3803 </a:t>
            </a:r>
            <a:endParaRPr>
              <a:solidFill>
                <a:schemeClr val="lt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521</Words>
  <Application>Microsoft Office PowerPoint</Application>
  <PresentationFormat>On-screen Show (16:9)</PresentationFormat>
  <Paragraphs>62</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Times New Roman</vt:lpstr>
      <vt:lpstr>Georgia</vt:lpstr>
      <vt:lpstr>Montserrat</vt:lpstr>
      <vt:lpstr>Arial</vt:lpstr>
      <vt:lpstr>Lato</vt:lpstr>
      <vt:lpstr>Focus</vt:lpstr>
      <vt:lpstr>Proyecto de programación paralela</vt:lpstr>
      <vt:lpstr>Antecedentes </vt:lpstr>
      <vt:lpstr>PowerPoint Presentation</vt:lpstr>
      <vt:lpstr>Programación concurrente</vt:lpstr>
      <vt:lpstr>Programación paralela</vt:lpstr>
      <vt:lpstr>Descripción del algoritmo, secuencial</vt:lpstr>
      <vt:lpstr>Paralelización del algoritmo </vt:lpstr>
      <vt:lpstr>Tipo de paralelismo</vt:lpstr>
      <vt:lpstr>Métricas de desempeño</vt:lpstr>
      <vt:lpstr>Formas de comunicación</vt:lpstr>
      <vt:lpstr>Granularidad</vt:lpstr>
      <vt:lpstr>Balance de carga</vt:lpstr>
      <vt:lpstr>Implementación del algoritmo paralelo en Java</vt:lpstr>
      <vt:lpstr>PowerPoint Presentation</vt:lpstr>
      <vt:lpstr>Pruebas realizadas - Secuencial</vt:lpstr>
      <vt:lpstr>Pruebas realizadas - Secuencial</vt:lpstr>
      <vt:lpstr>Pruebas realizadas - Secuencial</vt:lpstr>
      <vt:lpstr>Pruebas realizadas - Secuencial</vt:lpstr>
      <vt:lpstr>Pruebas realizadas - Concurrente</vt:lpstr>
      <vt:lpstr>Pruebas realizadas - Concurrente</vt:lpstr>
      <vt:lpstr>Pruebas realizadas - Concurrente</vt:lpstr>
      <vt:lpstr>Pruebas realizadas - Concurrente</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programación paralela</dc:title>
  <cp:lastModifiedBy>CARLOS ANDRES TRONCOSO GONZALEZ</cp:lastModifiedBy>
  <cp:revision>2</cp:revision>
  <dcterms:modified xsi:type="dcterms:W3CDTF">2023-09-06T07:00:01Z</dcterms:modified>
</cp:coreProperties>
</file>